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56" r:id="rId2"/>
    <p:sldId id="376" r:id="rId3"/>
    <p:sldId id="532" r:id="rId4"/>
    <p:sldId id="487" r:id="rId5"/>
    <p:sldId id="488" r:id="rId6"/>
    <p:sldId id="489" r:id="rId7"/>
    <p:sldId id="536" r:id="rId8"/>
    <p:sldId id="521" r:id="rId9"/>
    <p:sldId id="523" r:id="rId10"/>
    <p:sldId id="522" r:id="rId11"/>
    <p:sldId id="537" r:id="rId12"/>
    <p:sldId id="490" r:id="rId13"/>
    <p:sldId id="491" r:id="rId14"/>
    <p:sldId id="524" r:id="rId15"/>
    <p:sldId id="492" r:id="rId16"/>
    <p:sldId id="493" r:id="rId17"/>
    <p:sldId id="525" r:id="rId18"/>
    <p:sldId id="494" r:id="rId19"/>
    <p:sldId id="495" r:id="rId20"/>
    <p:sldId id="527" r:id="rId21"/>
    <p:sldId id="526" r:id="rId22"/>
    <p:sldId id="496" r:id="rId23"/>
    <p:sldId id="497" r:id="rId24"/>
    <p:sldId id="498" r:id="rId25"/>
    <p:sldId id="499" r:id="rId26"/>
    <p:sldId id="538" r:id="rId27"/>
    <p:sldId id="500" r:id="rId28"/>
    <p:sldId id="539" r:id="rId29"/>
    <p:sldId id="540" r:id="rId30"/>
    <p:sldId id="501" r:id="rId31"/>
    <p:sldId id="541" r:id="rId32"/>
    <p:sldId id="528" r:id="rId33"/>
    <p:sldId id="502" r:id="rId34"/>
    <p:sldId id="503" r:id="rId35"/>
    <p:sldId id="542" r:id="rId36"/>
    <p:sldId id="529" r:id="rId37"/>
    <p:sldId id="504" r:id="rId38"/>
    <p:sldId id="505" r:id="rId39"/>
    <p:sldId id="506" r:id="rId40"/>
    <p:sldId id="507" r:id="rId41"/>
    <p:sldId id="508" r:id="rId42"/>
    <p:sldId id="509" r:id="rId43"/>
    <p:sldId id="510" r:id="rId44"/>
    <p:sldId id="511" r:id="rId45"/>
    <p:sldId id="531" r:id="rId46"/>
    <p:sldId id="530" r:id="rId47"/>
    <p:sldId id="512" r:id="rId48"/>
    <p:sldId id="543" r:id="rId49"/>
    <p:sldId id="544" r:id="rId50"/>
    <p:sldId id="534" r:id="rId51"/>
    <p:sldId id="513" r:id="rId52"/>
    <p:sldId id="514" r:id="rId53"/>
    <p:sldId id="535" r:id="rId54"/>
    <p:sldId id="515" r:id="rId55"/>
    <p:sldId id="516" r:id="rId56"/>
    <p:sldId id="517" r:id="rId57"/>
    <p:sldId id="518" r:id="rId58"/>
    <p:sldId id="519" r:id="rId59"/>
    <p:sldId id="520" r:id="rId60"/>
    <p:sldId id="378" r:id="rId6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76" d="100"/>
          <a:sy n="76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Food and Beverage Management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4941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2016 Cousins et al: 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and Beverage Management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</a:t>
            </a:r>
            <a:r>
              <a:rPr lang="en-GB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edition, Goodfellow Publishers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5184" y="8676456"/>
            <a:ext cx="1772816" cy="4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6B9AA-3ABD-4774-B49E-25C433D53B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71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/>
              <a:t>Food and Beverage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37773-91BD-4777-98D0-DEF7E5184F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032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Food and Beverage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773-91BD-4777-98D0-DEF7E5184FC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8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576" y="9807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00800" cy="12961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74C5D-CFEE-4336-BD10-8296FA905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3927559"/>
            <a:ext cx="1960238" cy="2777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 marL="1143000" indent="-2286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930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59606" y="6115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 userDrawn="1"/>
        </p:nvSpPr>
        <p:spPr bwMode="auto">
          <a:xfrm>
            <a:off x="2039938" y="6614270"/>
            <a:ext cx="7104062" cy="2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2022 Cousins et al: </a:t>
            </a:r>
            <a:r>
              <a:rPr lang="en-GB" altLang="en-US" sz="11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Food and Beverage Management</a:t>
            </a:r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6th edition, Goodfellow Publishers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Food and Beverage Management</a:t>
            </a:r>
            <a:br>
              <a:rPr lang="en-GB" altLang="en-US" dirty="0"/>
            </a:br>
            <a:r>
              <a:rPr lang="en-GB" altLang="en-US" dirty="0"/>
              <a:t>The sixth edition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420888"/>
            <a:ext cx="8568952" cy="1656184"/>
          </a:xfrm>
        </p:spPr>
        <p:txBody>
          <a:bodyPr/>
          <a:lstStyle/>
          <a:p>
            <a:r>
              <a:rPr lang="en-GB" altLang="en-US" dirty="0"/>
              <a:t>Chapter 9</a:t>
            </a:r>
          </a:p>
          <a:p>
            <a:r>
              <a:rPr lang="en-GB" altLang="en-US" dirty="0"/>
              <a:t>Appraising Performance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variance on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2060848"/>
            <a:ext cx="8294563" cy="4114800"/>
          </a:xfrm>
        </p:spPr>
        <p:txBody>
          <a:bodyPr/>
          <a:lstStyle/>
          <a:p>
            <a:r>
              <a:rPr lang="en-GB" sz="2800" dirty="0"/>
              <a:t>Calculated as the difference between the actual cash revenue and the budget revenue, as a percentage of the budget revenue</a:t>
            </a:r>
          </a:p>
          <a:p>
            <a:r>
              <a:rPr lang="en-GB" sz="2800" dirty="0"/>
              <a:t>Budget revenue of £300, actual revenue £200</a:t>
            </a:r>
          </a:p>
          <a:p>
            <a:r>
              <a:rPr lang="en-GB" sz="2800" dirty="0"/>
              <a:t>Calculated as:</a:t>
            </a:r>
          </a:p>
          <a:p>
            <a:pPr lvl="1"/>
            <a:r>
              <a:rPr lang="en-GB" sz="2400" dirty="0"/>
              <a:t>£200 – £300 ÷ £300 x 100</a:t>
            </a:r>
          </a:p>
          <a:p>
            <a:pPr lvl="1"/>
            <a:r>
              <a:rPr lang="en-GB" sz="2400" dirty="0"/>
              <a:t>This equals –33.3%</a:t>
            </a:r>
          </a:p>
          <a:p>
            <a:pPr lvl="1"/>
            <a:r>
              <a:rPr lang="en-GB" sz="2400" dirty="0"/>
              <a:t>There has been a 33.3% drop in revenue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96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B266-BB19-BB3C-2EC4-8E2E0C16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Standards as measurable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EBAC-3507-81C4-52F3-9D59470D2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Examples of measurable standards: portioning, purchasing specifications, staff uniform, temperature, time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Standards are compared to actual performance e.g. portioning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Standards help effect control over specific parts of the operation, e.g. staff uniform and hygiene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Standards can contribute to ensuring a consistent product, e.g. the same service, meals and atmosphere, at all times, and in all locations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74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906462"/>
            <a:ext cx="7793038" cy="846138"/>
          </a:xfrm>
        </p:spPr>
        <p:txBody>
          <a:bodyPr/>
          <a:lstStyle/>
          <a:p>
            <a:r>
              <a:rPr lang="en-GB" altLang="en-US" dirty="0"/>
              <a:t>Price and volume on revenue</a:t>
            </a:r>
            <a:endParaRPr lang="en-US" altLang="en-US" dirty="0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944" y="1916832"/>
            <a:ext cx="88181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2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Spend per head and average check</a:t>
            </a:r>
          </a:p>
        </p:txBody>
      </p:sp>
      <p:pic>
        <p:nvPicPr>
          <p:cNvPr id="158723" name="Picture 1027" descr="C:\Documents and Settings\cousinsj\My Documents\FoodAndBev\FandB Management\FandB 2011\FandB PPT\Figs and Tables 3rd\Figure 9 asph a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76872"/>
            <a:ext cx="8953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1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Interpreting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844824"/>
            <a:ext cx="7772400" cy="4330824"/>
          </a:xfrm>
        </p:spPr>
        <p:txBody>
          <a:bodyPr/>
          <a:lstStyle/>
          <a:p>
            <a:r>
              <a:rPr lang="en-GB" sz="2800" dirty="0"/>
              <a:t>Price changes and inflation</a:t>
            </a:r>
          </a:p>
          <a:p>
            <a:r>
              <a:rPr lang="en-GB" sz="2800" dirty="0"/>
              <a:t>Compare like with like</a:t>
            </a:r>
          </a:p>
          <a:p>
            <a:r>
              <a:rPr lang="en-GB" sz="2800" dirty="0"/>
              <a:t>Comparison over time</a:t>
            </a:r>
          </a:p>
          <a:p>
            <a:r>
              <a:rPr lang="en-GB" sz="2800" dirty="0"/>
              <a:t>Trends more clear with 12 month rolling totals</a:t>
            </a:r>
          </a:p>
          <a:p>
            <a:r>
              <a:rPr lang="en-GB" sz="2800" dirty="0"/>
              <a:t>Averages can be very misleading</a:t>
            </a:r>
          </a:p>
          <a:p>
            <a:r>
              <a:rPr lang="en-GB" sz="2800" dirty="0"/>
              <a:t>Other measures include:</a:t>
            </a:r>
          </a:p>
          <a:p>
            <a:pPr lvl="1"/>
            <a:r>
              <a:rPr lang="en-GB" dirty="0"/>
              <a:t>Cross-sectional analysis</a:t>
            </a:r>
          </a:p>
          <a:p>
            <a:pPr lvl="1"/>
            <a:r>
              <a:rPr lang="en-GB" dirty="0"/>
              <a:t>Time-series analysis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081069" cy="1143000"/>
          </a:xfrm>
        </p:spPr>
        <p:txBody>
          <a:bodyPr/>
          <a:lstStyle/>
          <a:p>
            <a:r>
              <a:rPr lang="en-GB" altLang="en-US" dirty="0"/>
              <a:t>Key points of revenue appraisal</a:t>
            </a:r>
            <a:endParaRPr lang="en-US" alt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060432" cy="4572000"/>
          </a:xfrm>
        </p:spPr>
        <p:txBody>
          <a:bodyPr/>
          <a:lstStyle/>
          <a:p>
            <a:r>
              <a:rPr lang="en-GB" altLang="en-US" sz="2400" dirty="0">
                <a:cs typeface="Times New Roman" charset="0"/>
              </a:rPr>
              <a:t>Revenue is product of price and volume</a:t>
            </a:r>
          </a:p>
          <a:p>
            <a:r>
              <a:rPr lang="en-GB" altLang="en-US" sz="2400" dirty="0">
                <a:cs typeface="Times New Roman" charset="0"/>
              </a:rPr>
              <a:t>Appraisal needs to take account of changes in both price and volume</a:t>
            </a:r>
          </a:p>
          <a:p>
            <a:r>
              <a:rPr lang="en-GB" altLang="en-US" sz="2400" dirty="0">
                <a:cs typeface="Times New Roman" charset="0"/>
              </a:rPr>
              <a:t>Averages not always accurate and prone to misinterpretation</a:t>
            </a:r>
          </a:p>
          <a:p>
            <a:r>
              <a:rPr lang="en-GB" altLang="en-US" sz="2400" dirty="0">
                <a:cs typeface="Times New Roman" charset="0"/>
              </a:rPr>
              <a:t>Allow for inflation and/or price rises</a:t>
            </a:r>
          </a:p>
          <a:p>
            <a:r>
              <a:rPr lang="en-GB" altLang="en-US" sz="2400" dirty="0">
                <a:cs typeface="Times New Roman" charset="0"/>
              </a:rPr>
              <a:t>Need to compare like with like</a:t>
            </a:r>
          </a:p>
          <a:p>
            <a:r>
              <a:rPr lang="en-GB" altLang="en-US" sz="2400" dirty="0">
                <a:cs typeface="Times New Roman" charset="0"/>
              </a:rPr>
              <a:t>Incorporate 12-month rolling totals to determine true trends and performance</a:t>
            </a:r>
          </a:p>
          <a:p>
            <a:r>
              <a:rPr lang="en-GB" altLang="en-US" sz="2400" dirty="0">
                <a:cs typeface="Times New Roman" charset="0"/>
              </a:rPr>
              <a:t>Revenue cannot be fully appraised by itself</a:t>
            </a:r>
          </a:p>
        </p:txBody>
      </p:sp>
    </p:spTree>
    <p:extLst>
      <p:ext uri="{BB962C8B-B14F-4D97-AF65-F5344CB8AC3E}">
        <p14:creationId xmlns:p14="http://schemas.microsoft.com/office/powerpoint/2010/main" val="1236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Appraising costs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Fixed costs</a:t>
            </a:r>
          </a:p>
          <a:p>
            <a:endParaRPr lang="en-GB" altLang="en-US" sz="2800" dirty="0"/>
          </a:p>
          <a:p>
            <a:r>
              <a:rPr lang="en-GB" altLang="en-US" sz="2800" dirty="0"/>
              <a:t>Variable costs</a:t>
            </a:r>
          </a:p>
          <a:p>
            <a:pPr>
              <a:buFont typeface="Wingdings" pitchFamily="2" charset="2"/>
              <a:buNone/>
            </a:pPr>
            <a:endParaRPr lang="en-GB" altLang="en-US" sz="2800" dirty="0"/>
          </a:p>
          <a:p>
            <a:r>
              <a:rPr lang="en-GB" altLang="en-US" sz="2800" dirty="0"/>
              <a:t>Semi-variable costs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902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and measuring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Process needs to be objective</a:t>
            </a:r>
          </a:p>
          <a:p>
            <a:r>
              <a:rPr lang="en-GB" sz="2800" dirty="0"/>
              <a:t>Can include:</a:t>
            </a:r>
          </a:p>
          <a:p>
            <a:pPr lvl="1"/>
            <a:r>
              <a:rPr lang="en-GB" dirty="0"/>
              <a:t>Cross-sectional analysis</a:t>
            </a:r>
          </a:p>
          <a:p>
            <a:pPr lvl="1"/>
            <a:r>
              <a:rPr lang="en-GB" dirty="0"/>
              <a:t>Relating one cost to another</a:t>
            </a:r>
          </a:p>
          <a:p>
            <a:pPr lvl="1"/>
            <a:r>
              <a:rPr lang="en-GB" dirty="0"/>
              <a:t>Time series analysis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2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Change in costs and revenues</a:t>
            </a:r>
            <a:endParaRPr lang="en-US" altLang="en-US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642" y="1844824"/>
            <a:ext cx="8572715" cy="47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77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Industry norms for cost percentages</a:t>
            </a:r>
            <a:endParaRPr lang="en-US" altLang="en-US"/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238" y="2133600"/>
            <a:ext cx="8955449" cy="37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7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Apportioning direct costs</a:t>
            </a:r>
          </a:p>
        </p:txBody>
      </p:sp>
      <p:pic>
        <p:nvPicPr>
          <p:cNvPr id="3" name="Picture 2" descr="C:\Users\CousinsJ\Documents\FoodAndBev\FandB Management\FandB 4th\PowerPoint for web 4th\FandBM 4th Figure and table images\Figure 9.0 Apportioning direct coa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264696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2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Apportioning indirect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 descr="C:\Users\CousinsJ\Documents\FoodAndBev\FandB Management\FandB 4th\PowerPoint for web 4th\FandBM 4th Figure and table images\Figure 9.0 Apportioning indirect coa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2" y="2492896"/>
            <a:ext cx="8032167" cy="27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41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8200"/>
            <a:ext cx="7622232" cy="838200"/>
          </a:xfrm>
        </p:spPr>
        <p:txBody>
          <a:bodyPr/>
          <a:lstStyle/>
          <a:p>
            <a:r>
              <a:rPr lang="en-GB" altLang="en-US" dirty="0"/>
              <a:t>Key points of cost appraisal</a:t>
            </a:r>
            <a:endParaRPr lang="en-US" alt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51" y="1844824"/>
            <a:ext cx="8064896" cy="4572000"/>
          </a:xfrm>
        </p:spPr>
        <p:txBody>
          <a:bodyPr/>
          <a:lstStyle/>
          <a:p>
            <a:r>
              <a:rPr lang="en-GB" altLang="en-US" sz="2400" dirty="0">
                <a:cs typeface="Times New Roman" charset="0"/>
              </a:rPr>
              <a:t>Structures vary, and change over time</a:t>
            </a:r>
          </a:p>
          <a:p>
            <a:r>
              <a:rPr lang="en-GB" altLang="en-US" sz="2400" dirty="0">
                <a:cs typeface="Times New Roman" charset="0"/>
              </a:rPr>
              <a:t>Can be measured in cash or percentages, but important to interpret them differently</a:t>
            </a:r>
          </a:p>
          <a:p>
            <a:r>
              <a:rPr lang="en-GB" altLang="en-US" sz="2400" dirty="0">
                <a:cs typeface="Times New Roman" charset="0"/>
              </a:rPr>
              <a:t>Proportional relationship between costs</a:t>
            </a:r>
          </a:p>
          <a:p>
            <a:r>
              <a:rPr lang="en-GB" altLang="en-US" sz="2400" dirty="0">
                <a:cs typeface="Times New Roman" charset="0"/>
              </a:rPr>
              <a:t>Relationship between costs and inflation</a:t>
            </a:r>
          </a:p>
          <a:p>
            <a:r>
              <a:rPr lang="en-GB" altLang="en-US" sz="2400" dirty="0">
                <a:cs typeface="Times New Roman" charset="0"/>
              </a:rPr>
              <a:t>Cross-sectional and time-series analyses useful </a:t>
            </a:r>
          </a:p>
          <a:p>
            <a:r>
              <a:rPr lang="en-GB" altLang="en-US" sz="2400" dirty="0">
                <a:cs typeface="Times New Roman" charset="0"/>
              </a:rPr>
              <a:t>12-month rolling totals identify true performance</a:t>
            </a:r>
          </a:p>
          <a:p>
            <a:r>
              <a:rPr lang="en-GB" altLang="en-US" sz="2400" dirty="0">
                <a:cs typeface="Times New Roman" charset="0"/>
              </a:rPr>
              <a:t>Operators with the lowest costs perceived as having a key advantage</a:t>
            </a:r>
          </a:p>
          <a:p>
            <a:r>
              <a:rPr lang="en-GB" altLang="en-US" sz="2400" dirty="0">
                <a:cs typeface="Times New Roman" charset="0"/>
              </a:rPr>
              <a:t>Allocating indirect costs more complex than allocating direct costs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57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Profitability measures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Gross profit</a:t>
            </a:r>
          </a:p>
          <a:p>
            <a:r>
              <a:rPr lang="en-GB" altLang="en-US" sz="2800" dirty="0"/>
              <a:t>Operating profit</a:t>
            </a:r>
          </a:p>
          <a:p>
            <a:r>
              <a:rPr lang="en-GB" altLang="en-US" sz="2800" dirty="0"/>
              <a:t>Net profit</a:t>
            </a:r>
          </a:p>
          <a:p>
            <a:r>
              <a:rPr lang="en-GB" altLang="en-US" sz="2800" dirty="0"/>
              <a:t>Net operating profit</a:t>
            </a:r>
          </a:p>
          <a:p>
            <a:r>
              <a:rPr lang="en-GB" altLang="en-US" sz="2800" dirty="0"/>
              <a:t>Departmental and unit profit</a:t>
            </a:r>
          </a:p>
          <a:p>
            <a:r>
              <a:rPr lang="en-GB" altLang="en-US" sz="2800" dirty="0"/>
              <a:t>Yield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61218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profit and loss account</a:t>
            </a:r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531" y="2060848"/>
            <a:ext cx="8030200" cy="390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47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Comparison of gross profits</a:t>
            </a:r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51" y="2361882"/>
            <a:ext cx="8973260" cy="28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0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838F-BC0F-5598-C474-17349E57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Gross profit percentage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F59F5-4B39-930B-3FD7-3E659BEB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7772400" cy="4114800"/>
          </a:xfrm>
        </p:spPr>
        <p:txBody>
          <a:bodyPr/>
          <a:lstStyle/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The GP% of the burger example is 57.4%, the GP% for the soup is 80.6%, and the GP% for the operation is 70%</a:t>
            </a:r>
          </a:p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Food service operations use this measure extensively</a:t>
            </a:r>
          </a:p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A higher GP% does not always mean a higher cash GP</a:t>
            </a:r>
          </a:p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The soup has a higher GP% at 80.6% than the burger at 57.4%, but the soup is less profitable in absolute or cash terms, with a lower cash GP of £1.41 in comparison with the burger at £2.01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2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Comparison of operating profits</a:t>
            </a:r>
            <a:endParaRPr lang="en-US" altLang="en-US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007" y="2132856"/>
            <a:ext cx="8842993" cy="20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336867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>
                <a:solidFill>
                  <a:srgbClr val="211D1E"/>
                </a:solidFill>
                <a:cs typeface="Times New Roman" charset="0"/>
              </a:rPr>
              <a:t>* Costs will include ingredient costs and staff cost.  The extent to which other costs have been included needs to be established</a:t>
            </a:r>
            <a:endParaRPr lang="en-GB" altLang="en-US" sz="1400">
              <a:cs typeface="Times New Roman" charset="0"/>
            </a:endParaRPr>
          </a:p>
          <a:p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05938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83DB-6BC3-23E7-8520-804CE7B3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Operating profit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8B00-7547-1AA3-1F0A-39E88655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 with gross profit percentages, a higher operating profit percentage does not always mean a higher operating cash profit</a:t>
            </a:r>
          </a:p>
          <a:p>
            <a:r>
              <a:rPr lang="en-US" sz="2800" dirty="0"/>
              <a:t>Table 9.6 gives two examples:</a:t>
            </a:r>
          </a:p>
          <a:p>
            <a:pPr lvl="1"/>
            <a:r>
              <a:rPr lang="en-US" sz="2400" dirty="0"/>
              <a:t>Operation A has a higher operating profit percentage at 20% than operation B at 15%</a:t>
            </a:r>
          </a:p>
          <a:p>
            <a:pPr lvl="1"/>
            <a:r>
              <a:rPr lang="en-US" sz="2400" dirty="0"/>
              <a:t>Operation B has made a higher operating profit at £300 than operation A at £200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28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972A-568F-8EDE-7375-0C05F693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yield – beverage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FAC7-9E16-3CB7-3784-C8255D15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selling price of each of the beverage items is multiplied by the units of that beverage item consumed</a:t>
            </a:r>
          </a:p>
          <a:p>
            <a:r>
              <a:rPr lang="en-US" sz="2800" dirty="0"/>
              <a:t>This yield is then measured as a percentage of the actual revenue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302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D4B0-885C-4AD0-8C12-6E0F5ABB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9 covers: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3406A-2D5C-4C7E-B913-ECFE295E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Approaches to appraisal</a:t>
            </a:r>
          </a:p>
          <a:p>
            <a:r>
              <a:rPr lang="en-GB" sz="2800" dirty="0"/>
              <a:t>Appraising revenue</a:t>
            </a:r>
          </a:p>
          <a:p>
            <a:r>
              <a:rPr lang="en-GB" sz="2800" dirty="0"/>
              <a:t>Appraising costs</a:t>
            </a:r>
          </a:p>
          <a:p>
            <a:r>
              <a:rPr lang="en-GB" sz="2800" dirty="0"/>
              <a:t>Appraising profits</a:t>
            </a:r>
          </a:p>
          <a:p>
            <a:r>
              <a:rPr lang="en-GB" sz="2800" dirty="0"/>
              <a:t>Appraising the product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263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Yield comparisons – beverage example</a:t>
            </a:r>
            <a:endParaRPr lang="en-US" altLang="en-US" dirty="0"/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655" y="1988840"/>
            <a:ext cx="8175202" cy="20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17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3BED-8A2F-1D66-DCE1-92690D14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yield – beverage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31D74-1821-BA4E-F770-EF11785BB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916832"/>
            <a:ext cx="7772400" cy="4536504"/>
          </a:xfrm>
        </p:spPr>
        <p:txBody>
          <a:bodyPr/>
          <a:lstStyle/>
          <a:p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 A the yield was 104% This can happen because, for example:</a:t>
            </a:r>
          </a:p>
          <a:p>
            <a:pPr lvl="1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Drinks have been mixed, as in a cocktail</a:t>
            </a:r>
          </a:p>
          <a:p>
            <a:pPr lvl="1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Customers have been overcharged or short-changed.</a:t>
            </a:r>
          </a:p>
          <a:p>
            <a:pPr lvl="1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Wastage has not been as high as expected</a:t>
            </a:r>
          </a:p>
          <a:p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 B the yield was 95.2%. This can happen because, for example:</a:t>
            </a:r>
          </a:p>
          <a:p>
            <a:pPr lvl="1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Wastage or ullage has occurred.</a:t>
            </a:r>
          </a:p>
          <a:p>
            <a:pPr lvl="1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Customers have been undercharged</a:t>
            </a:r>
          </a:p>
          <a:p>
            <a:pPr lvl="1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Measures have been miscalculated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9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food service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2060848"/>
            <a:ext cx="7772400" cy="4392488"/>
          </a:xfrm>
        </p:spPr>
        <p:txBody>
          <a:bodyPr/>
          <a:lstStyle/>
          <a:p>
            <a:r>
              <a:rPr lang="en-GB" sz="2800" dirty="0"/>
              <a:t>Revenue (or sales) is always identified as 100%</a:t>
            </a:r>
          </a:p>
          <a:p>
            <a:r>
              <a:rPr lang="en-GB" sz="2800" dirty="0"/>
              <a:t>Gross profit is total sales less cost of sales</a:t>
            </a:r>
          </a:p>
          <a:p>
            <a:r>
              <a:rPr lang="en-GB" sz="2800" dirty="0"/>
              <a:t>Net profit is revenue less cost of sales, labour costs and overheads</a:t>
            </a:r>
          </a:p>
          <a:p>
            <a:r>
              <a:rPr lang="en-GB" sz="2800" dirty="0"/>
              <a:t>Percentages for costs and profits are always stated as a percentage of sales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1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02" y="548680"/>
            <a:ext cx="8496943" cy="1143000"/>
          </a:xfrm>
        </p:spPr>
        <p:txBody>
          <a:bodyPr/>
          <a:lstStyle/>
          <a:p>
            <a:r>
              <a:rPr lang="en-GB" altLang="en-US" dirty="0"/>
              <a:t>Revenue, costs and profits</a:t>
            </a:r>
            <a:endParaRPr lang="en-US" altLang="en-US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253" y="2375756"/>
            <a:ext cx="8796243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43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GP% in relation to revenue</a:t>
            </a:r>
            <a:endParaRPr lang="en-US" altLang="en-US" dirty="0"/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" y="2348880"/>
            <a:ext cx="8974826" cy="29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56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F45D-57DA-FFE7-A294-9ACB61B3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GP% in relation to revenue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F09A-4149-3256-B343-A9109C175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0" u="none" strike="noStrike" baseline="0" dirty="0">
                <a:solidFill>
                  <a:srgbClr val="221E1F"/>
                </a:solidFill>
              </a:rPr>
              <a:t>Operation A  </a:t>
            </a:r>
            <a:r>
              <a:rPr lang="en-US" sz="2400" dirty="0">
                <a:solidFill>
                  <a:srgbClr val="221E1F"/>
                </a:solidFill>
              </a:rPr>
              <a:t>higher </a:t>
            </a:r>
            <a:r>
              <a:rPr lang="en-US" sz="2400" b="0" i="0" u="none" strike="noStrike" baseline="0" dirty="0">
                <a:solidFill>
                  <a:srgbClr val="221E1F"/>
                </a:solidFill>
              </a:rPr>
              <a:t>GP% than required at 66% but only achieves a cash GP of £594, £56 below that required</a:t>
            </a:r>
          </a:p>
          <a:p>
            <a:r>
              <a:rPr lang="en-US" sz="2400" b="1" i="0" u="none" strike="noStrike" baseline="0" dirty="0">
                <a:solidFill>
                  <a:srgbClr val="221E1F"/>
                </a:solidFill>
              </a:rPr>
              <a:t>Operation B </a:t>
            </a:r>
            <a:r>
              <a:rPr lang="en-US" sz="2400" b="0" i="0" u="none" strike="noStrike" baseline="0" dirty="0">
                <a:solidFill>
                  <a:srgbClr val="221E1F"/>
                </a:solidFill>
              </a:rPr>
              <a:t>achieves a GP% below that which is required at 64% but achieves a cash GP of £704, £54 above that required</a:t>
            </a:r>
          </a:p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Operation A is more efficient than Operation B</a:t>
            </a:r>
          </a:p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But operation B is more profitable than Operation A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92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Tyranny of gross profit percentages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GP% seen as measure of control</a:t>
            </a:r>
          </a:p>
          <a:p>
            <a:r>
              <a:rPr lang="en-GB" sz="2800" dirty="0"/>
              <a:t>Achievement of GP% often seen as more valuable than revenue </a:t>
            </a:r>
          </a:p>
          <a:p>
            <a:r>
              <a:rPr lang="en-GB" sz="2800" dirty="0"/>
              <a:t>Percentages are a measure of efficiency </a:t>
            </a:r>
            <a:r>
              <a:rPr lang="en-GB" sz="2800" u="sng" dirty="0"/>
              <a:t>not</a:t>
            </a:r>
            <a:r>
              <a:rPr lang="en-GB" sz="2800" dirty="0"/>
              <a:t> profitability</a:t>
            </a:r>
          </a:p>
          <a:p>
            <a:r>
              <a:rPr lang="en-GB" sz="2800" dirty="0"/>
              <a:t>Percentages cannot be banked!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Comparison of cash GP and GP %</a:t>
            </a:r>
            <a:endParaRPr lang="en-US" altLang="en-US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492896"/>
            <a:ext cx="8245062" cy="23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43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Potential cash GP and GP %</a:t>
            </a:r>
            <a:endParaRPr lang="en-US" altLang="en-US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082" y="2348880"/>
            <a:ext cx="86607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43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Effect of changed sales mix</a:t>
            </a:r>
            <a:endParaRPr lang="en-US" altLang="en-US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617" y="2204864"/>
            <a:ext cx="87047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9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Performance appraisal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5334000" cy="4343400"/>
          </a:xfrm>
        </p:spPr>
        <p:txBody>
          <a:bodyPr/>
          <a:lstStyle/>
          <a:p>
            <a:r>
              <a:rPr lang="en-GB" altLang="en-US" sz="2800" dirty="0"/>
              <a:t>Revenue</a:t>
            </a:r>
          </a:p>
          <a:p>
            <a:r>
              <a:rPr lang="en-GB" altLang="en-US" sz="2800" dirty="0"/>
              <a:t>Costs</a:t>
            </a:r>
          </a:p>
          <a:p>
            <a:r>
              <a:rPr lang="en-GB" altLang="en-US" sz="2800" dirty="0"/>
              <a:t>Profits</a:t>
            </a:r>
          </a:p>
          <a:p>
            <a:r>
              <a:rPr lang="en-GB" altLang="en-US" sz="2800" dirty="0"/>
              <a:t>The product</a:t>
            </a:r>
          </a:p>
        </p:txBody>
      </p:sp>
    </p:spTree>
    <p:extLst>
      <p:ext uri="{BB962C8B-B14F-4D97-AF65-F5344CB8AC3E}">
        <p14:creationId xmlns:p14="http://schemas.microsoft.com/office/powerpoint/2010/main" val="1365784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Sales mix example (beverages)</a:t>
            </a:r>
            <a:endParaRPr lang="en-US" altLang="en-US"/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502" y="2492896"/>
            <a:ext cx="8918996" cy="26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85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of profitability calculations</a:t>
            </a:r>
            <a:endParaRPr lang="en-US" altLang="en-US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97" y="2492896"/>
            <a:ext cx="88166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04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Popularity and profitability ranking</a:t>
            </a:r>
            <a:endParaRPr lang="en-US" altLang="en-US"/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45" y="2348880"/>
            <a:ext cx="88936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07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08720"/>
            <a:ext cx="7640638" cy="769938"/>
          </a:xfrm>
        </p:spPr>
        <p:txBody>
          <a:bodyPr/>
          <a:lstStyle/>
          <a:p>
            <a:r>
              <a:rPr lang="en-GB" altLang="en-US" dirty="0"/>
              <a:t>Menu engineering matrix</a:t>
            </a:r>
            <a:endParaRPr lang="en-US" altLang="en-US" dirty="0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6248400"/>
            <a:ext cx="3519488" cy="34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altLang="en-US" sz="1200" dirty="0">
                <a:latin typeface="Arial" charset="0"/>
              </a:rPr>
              <a:t>Adapted from </a:t>
            </a:r>
            <a:r>
              <a:rPr lang="en-US" altLang="en-US" sz="1200" dirty="0" err="1">
                <a:latin typeface="Arial" charset="0"/>
              </a:rPr>
              <a:t>Kasavana</a:t>
            </a:r>
            <a:r>
              <a:rPr lang="en-US" altLang="en-US" sz="1200" dirty="0">
                <a:latin typeface="Arial" charset="0"/>
              </a:rPr>
              <a:t> and Smith 1982</a:t>
            </a:r>
            <a:endParaRPr lang="en-GB" altLang="en-US" sz="1200" dirty="0">
              <a:latin typeface="Arial" charset="0"/>
            </a:endParaRPr>
          </a:p>
        </p:txBody>
      </p:sp>
      <p:pic>
        <p:nvPicPr>
          <p:cNvPr id="178180" name="Picture 4" descr="C:\Documents and Settings\cousinsj\My Documents\FoodAndBev\FandB Management\FandB 2011\FandB PPT\Figs and Tables 3rd\Figure 9.2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908175"/>
            <a:ext cx="8077200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47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980728"/>
            <a:ext cx="7848600" cy="685800"/>
          </a:xfrm>
        </p:spPr>
        <p:txBody>
          <a:bodyPr/>
          <a:lstStyle/>
          <a:p>
            <a:r>
              <a:rPr lang="en-GB" altLang="en-US" dirty="0"/>
              <a:t>Menu engineering matrix</a:t>
            </a:r>
            <a:endParaRPr lang="en-US" altLang="en-US" dirty="0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43" y="1916832"/>
            <a:ext cx="8334913" cy="46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14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94520"/>
            <a:ext cx="7772400" cy="4330824"/>
          </a:xfrm>
        </p:spPr>
        <p:txBody>
          <a:bodyPr/>
          <a:lstStyle/>
          <a:p>
            <a:r>
              <a:rPr lang="en-GB" sz="2800" dirty="0"/>
              <a:t>Plan for continuous control of cash GP</a:t>
            </a:r>
          </a:p>
          <a:p>
            <a:r>
              <a:rPr lang="en-GB" sz="2800" dirty="0"/>
              <a:t>Identify and control the determinants of menu profitability</a:t>
            </a:r>
          </a:p>
          <a:p>
            <a:r>
              <a:rPr lang="en-GB" sz="2800" dirty="0"/>
              <a:t>Treat different menu items uniquely </a:t>
            </a:r>
          </a:p>
          <a:p>
            <a:endParaRPr lang="en-GB" sz="2800" dirty="0"/>
          </a:p>
          <a:p>
            <a:r>
              <a:rPr lang="en-GB" sz="2800" dirty="0"/>
              <a:t>Can also be used for beverages, and is the basis for yield management for rooms division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7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Elasticity of demand</a:t>
            </a:r>
          </a:p>
          <a:p>
            <a:r>
              <a:rPr lang="en-GB" sz="2800" dirty="0"/>
              <a:t>Cost of labour</a:t>
            </a:r>
          </a:p>
          <a:p>
            <a:r>
              <a:rPr lang="en-GB" sz="2800" dirty="0"/>
              <a:t>Shelf life</a:t>
            </a:r>
          </a:p>
          <a:p>
            <a:r>
              <a:rPr lang="en-GB" sz="2800" dirty="0"/>
              <a:t>Fluctuations in demand</a:t>
            </a:r>
          </a:p>
        </p:txBody>
      </p:sp>
    </p:spTree>
    <p:extLst>
      <p:ext uri="{BB962C8B-B14F-4D97-AF65-F5344CB8AC3E}">
        <p14:creationId xmlns:p14="http://schemas.microsoft.com/office/powerpoint/2010/main" val="1032985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Comparison of net operating profit</a:t>
            </a:r>
            <a:endParaRPr lang="en-US" altLang="en-US" dirty="0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774" y="2204864"/>
            <a:ext cx="884311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17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DB1B-76F7-5205-D09F-139995FA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A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0E011-301A-7860-3E56-E050CE74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832" y="1844824"/>
            <a:ext cx="7772400" cy="4752528"/>
          </a:xfrm>
        </p:spPr>
        <p:txBody>
          <a:bodyPr/>
          <a:lstStyle/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Sales have increased by £100,000 year-on-year.  Percentage increase year-on-year of 6.67% and 6.25%, and overall, by 13.3% </a:t>
            </a:r>
          </a:p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Sales for year three are also up £100,000 but 5.55% under budget </a:t>
            </a:r>
          </a:p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Net operating profit increased 3.33% by £5,000 in the year two and decreased 6.45% by £10,000 in year three. Net operating for year three is £35,000 and 19.44% under budget </a:t>
            </a:r>
          </a:p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Net operating profit as a percentage of sales has declined from 10 to 9.7 to 8.53% compared with a required level in year three of 10%.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347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A5A6-8C67-E541-9593-AD65B4E2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B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C3CDE-5581-096A-0722-E2688D38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7772400" cy="4680520"/>
          </a:xfrm>
        </p:spPr>
        <p:txBody>
          <a:bodyPr/>
          <a:lstStyle/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Sales have increased by £50,000 year on year.  A percentage increase of 7.14 and 6.67%, and overall, by 14.3%. Sales for year three are also up £50,000 but are 11.11% under budget</a:t>
            </a:r>
          </a:p>
          <a:p>
            <a:r>
              <a:rPr lang="en-US" sz="2400" dirty="0">
                <a:solidFill>
                  <a:srgbClr val="221E1F"/>
                </a:solidFill>
              </a:rPr>
              <a:t>Ne</a:t>
            </a:r>
            <a:r>
              <a:rPr lang="en-US" sz="2400" b="0" i="0" u="none" strike="noStrike" baseline="0" dirty="0">
                <a:solidFill>
                  <a:srgbClr val="221E1F"/>
                </a:solidFill>
              </a:rPr>
              <a:t>t operating profit increased 7.14% by £5,000 in year two and decreased 10% by £7,500 in year three. Net operating profit for year three is also £22,500 down and 25% under budget. From year one to year three net operating profit declined by 3.57% (£70,000 to £67,500) </a:t>
            </a:r>
          </a:p>
          <a:p>
            <a:r>
              <a:rPr lang="en-US" sz="2400" b="0" i="0" u="none" strike="noStrike" baseline="0" dirty="0">
                <a:solidFill>
                  <a:srgbClr val="221E1F"/>
                </a:solidFill>
              </a:rPr>
              <a:t>Net operating profit as a percentage of sales (10%) was maintained but has declined to 8.44% in year three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41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Fundamentals of appraisal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78075"/>
            <a:ext cx="7842771" cy="3754438"/>
          </a:xfrm>
        </p:spPr>
        <p:txBody>
          <a:bodyPr/>
          <a:lstStyle/>
          <a:p>
            <a:r>
              <a:rPr lang="en-GB" altLang="en-US" sz="2800" dirty="0"/>
              <a:t>Knowing the aims and objectives of the operation</a:t>
            </a:r>
          </a:p>
          <a:p>
            <a:pPr>
              <a:buFont typeface="Wingdings" pitchFamily="2" charset="2"/>
              <a:buNone/>
            </a:pPr>
            <a:endParaRPr lang="en-GB" altLang="en-US" sz="2800" dirty="0"/>
          </a:p>
          <a:p>
            <a:r>
              <a:rPr lang="en-GB" altLang="en-US" sz="2800" dirty="0"/>
              <a:t>Placing a value on a measurement</a:t>
            </a:r>
          </a:p>
          <a:p>
            <a:pPr>
              <a:buFont typeface="Wingdings" pitchFamily="2" charset="2"/>
              <a:buNone/>
            </a:pPr>
            <a:endParaRPr lang="en-GB" altLang="en-US" sz="2800" dirty="0"/>
          </a:p>
          <a:p>
            <a:r>
              <a:rPr lang="en-GB" altLang="en-US" sz="2800" dirty="0"/>
              <a:t>Being prepared to make decisions</a:t>
            </a:r>
          </a:p>
        </p:txBody>
      </p:sp>
    </p:spTree>
    <p:extLst>
      <p:ext uri="{BB962C8B-B14F-4D97-AF65-F5344CB8AC3E}">
        <p14:creationId xmlns:p14="http://schemas.microsoft.com/office/powerpoint/2010/main" val="42171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D2F1-31B7-43AF-8B6C-B2B9FC69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143000"/>
          </a:xfrm>
        </p:spPr>
        <p:txBody>
          <a:bodyPr/>
          <a:lstStyle/>
          <a:p>
            <a:r>
              <a:rPr lang="en-GB" dirty="0"/>
              <a:t>Additional considerations in profit appraisal: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0340-6E1E-4F6A-8FC3-65843F4D1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Comparison with industry norms – but must compare like with like</a:t>
            </a:r>
          </a:p>
          <a:p>
            <a:r>
              <a:rPr lang="en-GB" sz="2800" dirty="0"/>
              <a:t>The effects of inflation on prices</a:t>
            </a:r>
          </a:p>
          <a:p>
            <a:r>
              <a:rPr lang="en-GB" sz="2800" dirty="0"/>
              <a:t>Stakeholder interests, including investors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3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Key points of profit appraisal</a:t>
            </a:r>
            <a:endParaRPr lang="en-US" alt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8164016" cy="4532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Be clear how profit measures are contrived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Compare like with like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Appraise against objectives to give value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Setting objectives includes subjective judgements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Sales mix analysis determines real trends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Profit percentages measure efficiency, not profitability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Cash contribution is what is being sought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Comparison with industry norms is valuable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Use rolling 12-month totals to indicate true performance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Take account of stakeholders’ priorities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03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Appraising the product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Approaches include: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Measuring customer satisfaction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Complaint monitoring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Staff focus groups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Mystery shopper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Process reviews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Quality audits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Quality standards analysis</a:t>
            </a:r>
          </a:p>
        </p:txBody>
      </p:sp>
    </p:spTree>
    <p:extLst>
      <p:ext uri="{BB962C8B-B14F-4D97-AF65-F5344CB8AC3E}">
        <p14:creationId xmlns:p14="http://schemas.microsoft.com/office/powerpoint/2010/main" val="3375987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E224-6162-422B-B548-BB76DF9D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data generated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7C17-CC0A-41DB-9F91-330C2605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Outcomes are often presented in quantitative form</a:t>
            </a:r>
          </a:p>
          <a:p>
            <a:r>
              <a:rPr lang="en-GB" sz="2400" dirty="0"/>
              <a:t>Better use of the data can provide more qualitative analysis and better understanding of the operation </a:t>
            </a:r>
          </a:p>
          <a:p>
            <a:r>
              <a:rPr lang="en-GB" sz="2400" dirty="0"/>
              <a:t>Information can be generated on what is important to the customer, how the operation is achieving or capable of achiev­ing those things, and if the staff share the same view</a:t>
            </a:r>
          </a:p>
          <a:p>
            <a:r>
              <a:rPr lang="en-GB" sz="2400" dirty="0"/>
              <a:t>Based on the ‘SERVQUAL’ approaches, the data can be appraised and extended into examples of useful comparison matrices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9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Customer importance / operational achievement matrix</a:t>
            </a:r>
            <a:endParaRPr lang="en-US" altLang="en-US" dirty="0"/>
          </a:p>
        </p:txBody>
      </p:sp>
      <p:pic>
        <p:nvPicPr>
          <p:cNvPr id="183299" name="Picture 3" descr="C:\Documents and Settings\cousinsj\My Documents\FoodAndBev\FandB Management\FandB 2011\FandB PPT\Figs and Tables 3rd\Figure 9.3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980363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87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Customer importance / operational achievement matrix</a:t>
            </a:r>
            <a:endParaRPr lang="en-US" altLang="en-US"/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930" y="1844823"/>
            <a:ext cx="8447525" cy="47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655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Customer importance / operational capability matrix</a:t>
            </a:r>
            <a:endParaRPr lang="en-US" altLang="en-US"/>
          </a:p>
        </p:txBody>
      </p:sp>
      <p:pic>
        <p:nvPicPr>
          <p:cNvPr id="185347" name="Picture 3" descr="C:\Documents and Settings\cousinsj\My Documents\FoodAndBev\FandB Management\FandB 2011\FandB PPT\Figs and Tables 3rd\Figure 9.4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2" y="1899245"/>
            <a:ext cx="8269288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9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Customer importance / operational capability matrix</a:t>
            </a:r>
            <a:endParaRPr lang="en-US" altLang="en-US" dirty="0"/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248" y="1916832"/>
            <a:ext cx="8311504" cy="45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43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Customer importance / staff importance matrix</a:t>
            </a:r>
            <a:endParaRPr lang="en-US" altLang="en-US"/>
          </a:p>
        </p:txBody>
      </p:sp>
      <p:pic>
        <p:nvPicPr>
          <p:cNvPr id="187395" name="Picture 3" descr="C:\Documents and Settings\cousinsj\My Documents\FoodAndBev\FandB Management\FandB 2011\FandB PPT\Figs and Tables 3rd\Figure 9.5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229600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888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Customer importance / staff importance matrix</a:t>
            </a:r>
            <a:endParaRPr lang="en-US" altLang="en-US" dirty="0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592" y="1916832"/>
            <a:ext cx="8474816" cy="46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9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Basis of appraisal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6934200" cy="4038600"/>
          </a:xfrm>
        </p:spPr>
        <p:txBody>
          <a:bodyPr/>
          <a:lstStyle/>
          <a:p>
            <a:r>
              <a:rPr lang="en-GB" altLang="en-US" sz="2800" dirty="0"/>
              <a:t>Aims</a:t>
            </a:r>
          </a:p>
          <a:p>
            <a:r>
              <a:rPr lang="en-GB" altLang="en-US" sz="2800" dirty="0"/>
              <a:t>Objectives </a:t>
            </a:r>
          </a:p>
          <a:p>
            <a:r>
              <a:rPr lang="en-GB" altLang="en-US" sz="2800" dirty="0"/>
              <a:t>Budgets</a:t>
            </a:r>
          </a:p>
          <a:p>
            <a:r>
              <a:rPr lang="en-GB" altLang="en-US" sz="2800" dirty="0"/>
              <a:t>Standards</a:t>
            </a:r>
          </a:p>
          <a:p>
            <a:pPr lvl="1"/>
            <a:r>
              <a:rPr lang="en-GB" altLang="en-US" sz="2400" dirty="0"/>
              <a:t>Aims are board intentions</a:t>
            </a:r>
          </a:p>
          <a:p>
            <a:pPr lvl="1"/>
            <a:r>
              <a:rPr lang="en-GB" altLang="en-US" sz="2400" dirty="0"/>
              <a:t>Objectives, budgets and standards are  measurable against performance </a:t>
            </a:r>
          </a:p>
        </p:txBody>
      </p:sp>
    </p:spTree>
    <p:extLst>
      <p:ext uri="{BB962C8B-B14F-4D97-AF65-F5344CB8AC3E}">
        <p14:creationId xmlns:p14="http://schemas.microsoft.com/office/powerpoint/2010/main" val="20315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F1FD-77F3-2038-53DA-C284A0BA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CF7D-86D1-E749-0BD2-DD2C799E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21E1F"/>
                </a:solidFill>
              </a:rPr>
              <a:t>A</a:t>
            </a:r>
            <a:r>
              <a:rPr lang="en-US" sz="2800" b="0" i="0" u="none" strike="noStrike" baseline="0" dirty="0">
                <a:solidFill>
                  <a:srgbClr val="221E1F"/>
                </a:solidFill>
              </a:rPr>
              <a:t>re compared to actual performance to appraise outcomes, e.g. revenue budgets </a:t>
            </a:r>
          </a:p>
          <a:p>
            <a:r>
              <a:rPr lang="en-US" sz="2800" b="0" i="0" u="none" strike="noStrike" baseline="0" dirty="0">
                <a:solidFill>
                  <a:srgbClr val="221E1F"/>
                </a:solidFill>
              </a:rPr>
              <a:t>Helps to:</a:t>
            </a:r>
          </a:p>
          <a:p>
            <a:pPr lvl="1"/>
            <a:r>
              <a:rPr lang="en-US" sz="2400" b="0" i="0" u="none" strike="noStrike" baseline="0" dirty="0">
                <a:solidFill>
                  <a:srgbClr val="221E1F"/>
                </a:solidFill>
              </a:rPr>
              <a:t>effect control over the operation, e.g. cost budgets </a:t>
            </a:r>
          </a:p>
          <a:p>
            <a:pPr lvl="1"/>
            <a:r>
              <a:rPr lang="en-US" sz="2400" dirty="0">
                <a:solidFill>
                  <a:srgbClr val="221E1F"/>
                </a:solidFill>
              </a:rPr>
              <a:t>p</a:t>
            </a:r>
            <a:r>
              <a:rPr lang="en-US" sz="2400" b="0" i="0" u="none" strike="noStrike" baseline="0" dirty="0">
                <a:solidFill>
                  <a:srgbClr val="221E1F"/>
                </a:solidFill>
              </a:rPr>
              <a:t>redict the future, e.g. cash flow and profit forecast budgets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8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against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2060848"/>
            <a:ext cx="8294563" cy="4536504"/>
          </a:xfrm>
        </p:spPr>
        <p:txBody>
          <a:bodyPr/>
          <a:lstStyle/>
          <a:p>
            <a:r>
              <a:rPr lang="en-GB" sz="2800" dirty="0"/>
              <a:t>Concept of variance calculation often misunderstood</a:t>
            </a:r>
          </a:p>
          <a:p>
            <a:r>
              <a:rPr lang="en-GB" sz="2800" dirty="0"/>
              <a:t>Example:</a:t>
            </a:r>
          </a:p>
          <a:p>
            <a:pPr lvl="1"/>
            <a:r>
              <a:rPr lang="en-GB" sz="2400" dirty="0"/>
              <a:t>Budget revenue of £300 and a budget cash gross profit of £195 (65%)</a:t>
            </a:r>
          </a:p>
          <a:p>
            <a:pPr lvl="1"/>
            <a:r>
              <a:rPr lang="en-GB" sz="2400" dirty="0"/>
              <a:t>Actual revenue is £200 and the cash gross profit is £110 (55%)</a:t>
            </a:r>
          </a:p>
          <a:p>
            <a:pPr lvl="1"/>
            <a:r>
              <a:rPr lang="en-GB" sz="2400" dirty="0"/>
              <a:t>GP% change often wrongly reported as 10% drop in gross profit (65% less 55%)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Percentage variance on gross profit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2060848"/>
            <a:ext cx="8294563" cy="4114800"/>
          </a:xfrm>
        </p:spPr>
        <p:txBody>
          <a:bodyPr/>
          <a:lstStyle/>
          <a:p>
            <a:r>
              <a:rPr lang="en-GB" sz="2800" dirty="0"/>
              <a:t>Calculated as the difference between the actual cash gross profit and the budgeted cash gross profit, as a percentage of the budgeted cash gross profit</a:t>
            </a:r>
          </a:p>
          <a:p>
            <a:r>
              <a:rPr lang="en-GB" sz="2800" dirty="0"/>
              <a:t>Calculated as:</a:t>
            </a:r>
          </a:p>
          <a:p>
            <a:pPr lvl="1"/>
            <a:r>
              <a:rPr lang="en-GB" sz="2400" dirty="0"/>
              <a:t>£110 – £195 ÷ £195 x 100</a:t>
            </a:r>
          </a:p>
          <a:p>
            <a:pPr lvl="1"/>
            <a:r>
              <a:rPr lang="en-GB" sz="2400" dirty="0"/>
              <a:t>This equals – 43.5%</a:t>
            </a:r>
          </a:p>
          <a:p>
            <a:pPr lvl="1"/>
            <a:r>
              <a:rPr lang="en-GB" sz="2400" dirty="0"/>
              <a:t>There has been a 43.5% drop in gross profit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2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724</TotalTime>
  <Words>1691</Words>
  <Application>Microsoft Office PowerPoint</Application>
  <PresentationFormat>On-screen Show (4:3)</PresentationFormat>
  <Paragraphs>225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Courier New</vt:lpstr>
      <vt:lpstr>Gill Sans MT</vt:lpstr>
      <vt:lpstr>Tahoma</vt:lpstr>
      <vt:lpstr>Times New Roman</vt:lpstr>
      <vt:lpstr>Wingdings</vt:lpstr>
      <vt:lpstr>Blends</vt:lpstr>
      <vt:lpstr>Food and Beverage Management The sixth edition</vt:lpstr>
      <vt:lpstr>PowerPoint Presentation</vt:lpstr>
      <vt:lpstr>Chapter 9 covers:</vt:lpstr>
      <vt:lpstr>Performance appraisal</vt:lpstr>
      <vt:lpstr>Fundamentals of appraisal</vt:lpstr>
      <vt:lpstr>Basis of appraisal</vt:lpstr>
      <vt:lpstr>Budget objectives</vt:lpstr>
      <vt:lpstr>Performance against budget</vt:lpstr>
      <vt:lpstr>Percentage variance on gross profit </vt:lpstr>
      <vt:lpstr>Calculating variance on revenue</vt:lpstr>
      <vt:lpstr>Standards as measurable objectives</vt:lpstr>
      <vt:lpstr>Price and volume on revenue</vt:lpstr>
      <vt:lpstr>Spend per head and average check</vt:lpstr>
      <vt:lpstr>Interpreting calculations</vt:lpstr>
      <vt:lpstr>Key points of revenue appraisal</vt:lpstr>
      <vt:lpstr>Appraising costs</vt:lpstr>
      <vt:lpstr>Identifying and measuring costs</vt:lpstr>
      <vt:lpstr>Change in costs and revenues</vt:lpstr>
      <vt:lpstr>Industry norms for cost percentages</vt:lpstr>
      <vt:lpstr>Apportioning direct costs</vt:lpstr>
      <vt:lpstr>Apportioning indirect costs</vt:lpstr>
      <vt:lpstr>Key points of cost appraisal</vt:lpstr>
      <vt:lpstr>Profitability measures</vt:lpstr>
      <vt:lpstr>Example profit and loss account</vt:lpstr>
      <vt:lpstr>Comparison of gross profits</vt:lpstr>
      <vt:lpstr>Gross profit percentage</vt:lpstr>
      <vt:lpstr>Comparison of operating profits</vt:lpstr>
      <vt:lpstr>Operating profit percentages</vt:lpstr>
      <vt:lpstr>Calculating yield – beverage example</vt:lpstr>
      <vt:lpstr>Yield comparisons – beverage example</vt:lpstr>
      <vt:lpstr>Comparison of yield – beverage example</vt:lpstr>
      <vt:lpstr>In food service operations</vt:lpstr>
      <vt:lpstr>Revenue, costs and profits</vt:lpstr>
      <vt:lpstr>GP% in relation to revenue</vt:lpstr>
      <vt:lpstr>GP% in relation to revenue</vt:lpstr>
      <vt:lpstr>Tyranny of gross profit percentages</vt:lpstr>
      <vt:lpstr>Comparison of cash GP and GP %</vt:lpstr>
      <vt:lpstr>Potential cash GP and GP %</vt:lpstr>
      <vt:lpstr>Effect of changed sales mix</vt:lpstr>
      <vt:lpstr>Sales mix example (beverages)</vt:lpstr>
      <vt:lpstr>Example of profitability calculations</vt:lpstr>
      <vt:lpstr>Popularity and profitability ranking</vt:lpstr>
      <vt:lpstr>Menu engineering matrix</vt:lpstr>
      <vt:lpstr>Menu engineering matrix</vt:lpstr>
      <vt:lpstr>Helps to:</vt:lpstr>
      <vt:lpstr>Potential limitations</vt:lpstr>
      <vt:lpstr>Comparison of net operating profit</vt:lpstr>
      <vt:lpstr>Unit A performance</vt:lpstr>
      <vt:lpstr>Unit B performance</vt:lpstr>
      <vt:lpstr>Additional considerations in profit appraisal: </vt:lpstr>
      <vt:lpstr>Key points of profit appraisal</vt:lpstr>
      <vt:lpstr>Appraising the product</vt:lpstr>
      <vt:lpstr>Using the data generated</vt:lpstr>
      <vt:lpstr>Customer importance / operational achievement matrix</vt:lpstr>
      <vt:lpstr>Customer importance / operational achievement matrix</vt:lpstr>
      <vt:lpstr>Customer importance / operational capability matrix</vt:lpstr>
      <vt:lpstr>Customer importance / operational capability matrix</vt:lpstr>
      <vt:lpstr>Customer importance / staff importance matrix</vt:lpstr>
      <vt:lpstr>Customer importance / staff importance matrix</vt:lpstr>
      <vt:lpstr>PowerPoint Presentation</vt:lpstr>
    </vt:vector>
  </TitlesOfParts>
  <Company>The Food and Beverage Training Company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Managment 6th Edition 2022</dc:title>
  <dc:subject>FandBM 6th Chapter 9 Appraising performance</dc:subject>
  <dc:creator>John Cousins The Food and Beverage Training Company</dc:creator>
  <cp:keywords>Chapter 9 Appraising performance</cp:keywords>
  <dc:description>Presentation is copyright.  Use or adaptions must include acknowledgement of the source.  Not to be published or shared online.</dc:description>
  <cp:lastModifiedBy>John Cousins</cp:lastModifiedBy>
  <cp:revision>96</cp:revision>
  <dcterms:created xsi:type="dcterms:W3CDTF">2011-08-30T14:41:49Z</dcterms:created>
  <dcterms:modified xsi:type="dcterms:W3CDTF">2022-12-11T14:24:32Z</dcterms:modified>
  <cp:category/>
  <cp:contentStatus>Presentation is copyright.  Use or adaptions must include acknowledgement of the source.  Not to be published or shared online.</cp:contentStatus>
</cp:coreProperties>
</file>